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3" r:id="rId4"/>
    <p:sldId id="270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102"/>
    <a:srgbClr val="FFD606"/>
    <a:srgbClr val="FFE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CABCE-09EF-4A77-96E0-7ACD53B67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F0378-606F-4B6B-B529-F2B3A918F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F80D0B-C0A8-497D-A1BE-0E92D49D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BE5C91-4B07-4CAB-B593-B7DAF341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C97E3D-DD8E-4261-8C86-6BDD3DA3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25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ABEC74-1FED-4BAC-B30D-5CF4ED60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26E7255-3104-48A0-A591-34EEA8A00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04AB87-D7BE-4928-8ED4-9ED4E44A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65E76-00E4-4443-998F-47A51D2F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B66BAD-24B2-40C7-A8FD-211AA50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95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CE2658-F995-4F0A-961A-BFB63D55A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5CCD9C-A6BB-4E4B-B475-87EA0BDAB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1A5C88-9452-4195-BFD0-21654DED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029CF9-8205-47FB-B8E0-C47FDD10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D94C2A-DEE5-4962-8D18-F7613B56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6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94176-62C2-4F64-85E4-CB1FA07E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64F6C-1EA3-45D8-AE38-8C3D531E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C4C934-C79E-4C41-9F72-2541BD0C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A925BE-2CD1-4608-879B-C9FC8B13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73A54A-FABC-4A67-9061-545ED671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5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AD8E3-BE0A-43DB-8433-E8B32825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E64FE5-CC10-45DC-8857-67EEADAD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C7FB0D-D763-406F-8E17-24A321A9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3E5DEB-98DE-45EC-9D1A-C1D746C1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CB58E8-94DB-4538-8F36-0A39265D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2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58B41-4A3F-44E8-8816-C0DF8D0B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838101-263A-4CE1-AE7B-F20AD974E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8B6E58-94C6-4EAF-B3A4-CDC0461C0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4788BB-D685-48CE-9E08-CC807738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AADF74-C9FE-4E52-A8C1-622785AA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716941-28C2-4E97-9FB5-C2BADBF4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87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414F94-D260-4888-8551-0AAC2631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3BFE49-5152-4DC7-96D4-2A43A4CF1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59FE92-D698-4300-BB84-3F5D8B4F7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C94425-F2BF-4EE7-A928-7E69CAEA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79CE6D-A0FF-442F-93FA-17BF0DECF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532FDAC-54F0-41E7-AC87-5C37BF67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BE366AA-6790-4729-A97F-195A8A88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B823347-F94C-4596-B70F-F9DDC0A6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7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5838B-B588-4566-BA8A-5F969FA6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C5365B-5611-4671-9DC4-6335A6E9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985F919-2EF7-4899-91B7-80A1728A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210FAA-6636-43ED-B7BB-F628CB33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11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6FA9087-CAD0-4A4E-ACB6-354F617B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977696A-46FE-4FBB-BF68-4AF94E6E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8C1A1C-D93F-47F7-96B3-7AA72532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0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C1253-E27B-4A4B-9B31-A5D9698F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8DC1F9-CF0E-4CA6-A3B6-ACD96688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05B0A6-DC7F-4B27-8395-DC1EFF5F6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D02B0B-01EB-40E3-BB4E-1281E751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58AD9F-B63E-4FBF-897F-EF86D339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979289-427D-459E-8E6D-1C1A58C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06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83208-D361-4EBF-8A61-826C0F5F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7F1008-8AB3-434F-9F30-E7F19C14A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6006CE-7B62-48EB-9CE4-8A1F8B86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B12304-702E-4E98-8360-28CC3270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A13E76-75F6-4334-AC06-4DF0AB17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0FBBC4-8CA2-4152-8394-86E47150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55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19EB08-47E4-4418-805E-8B605F9A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F0A00A-90BD-4420-9F1F-4F2063BDF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0BBC72-E400-4547-BCFD-450AA8BAD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7329D3-1B37-439D-B54A-D5959558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7B56A1-36A3-4A64-ACA9-E371F5FD4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8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3" y="-1582999"/>
            <a:ext cx="5078437" cy="7186629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0031D63B-53BC-4408-9995-FA2591BEE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538" y="3619143"/>
            <a:ext cx="8299040" cy="1169167"/>
          </a:xfrm>
        </p:spPr>
        <p:txBody>
          <a:bodyPr/>
          <a:lstStyle/>
          <a:p>
            <a:pPr algn="l"/>
            <a:r>
              <a:rPr lang="pl-PL" sz="4000" b="1" dirty="0"/>
              <a:t>Kilka słów o rozwoju dziecka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1EC9535-1F9A-41F4-88C9-17B2EA2825AF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2630658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dtytuł 2">
            <a:extLst>
              <a:ext uri="{FF2B5EF4-FFF2-40B4-BE49-F238E27FC236}">
                <a16:creationId xmlns:a16="http://schemas.microsoft.com/office/drawing/2014/main" id="{F9B9B23C-04C0-4879-ADA2-407ECBD1FFDC}"/>
              </a:ext>
            </a:extLst>
          </p:cNvPr>
          <p:cNvSpPr txBox="1">
            <a:spLocks/>
          </p:cNvSpPr>
          <p:nvPr/>
        </p:nvSpPr>
        <p:spPr>
          <a:xfrm>
            <a:off x="2443538" y="4640822"/>
            <a:ext cx="9094964" cy="1169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„Od Ciebie wszystko się zaczyna”</a:t>
            </a:r>
          </a:p>
          <a:p>
            <a:pPr algn="l"/>
            <a:r>
              <a:rPr lang="pl-PL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Rodzice uczniów klas I </a:t>
            </a:r>
            <a:r>
              <a:rPr lang="pl-PL" sz="2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</a:t>
            </a: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Materiały opracowane w ramach kampanii „Bez chemii na drodze”</a:t>
            </a: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www.bezchemiinadrodze.pl</a:t>
            </a:r>
            <a:endParaRPr lang="pl-PL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Obraz 1" descr="Obraz zawierający tekst, clipart&#10;&#10;Opis wygenerowany automatycznie">
            <a:extLst>
              <a:ext uri="{FF2B5EF4-FFF2-40B4-BE49-F238E27FC236}">
                <a16:creationId xmlns:a16="http://schemas.microsoft.com/office/drawing/2014/main" id="{CD156DD9-F0A9-4A31-890C-38BAFD04F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3" y="6164859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3">
            <a:extLst>
              <a:ext uri="{FF2B5EF4-FFF2-40B4-BE49-F238E27FC236}">
                <a16:creationId xmlns:a16="http://schemas.microsoft.com/office/drawing/2014/main" id="{C3AEEC2C-1226-4E8E-9400-821DA5B9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22" y="6111465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4">
            <a:extLst>
              <a:ext uri="{FF2B5EF4-FFF2-40B4-BE49-F238E27FC236}">
                <a16:creationId xmlns:a16="http://schemas.microsoft.com/office/drawing/2014/main" id="{93EE3B42-C20D-49BA-B9FC-65D844FB9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74" y="6140708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1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6A6FE72-49B3-4A81-8CBB-FC228A4D04E0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6D6D746-D3FC-4791-8151-E6BF3A782671}"/>
              </a:ext>
            </a:extLst>
          </p:cNvPr>
          <p:cNvSpPr txBox="1"/>
          <p:nvPr/>
        </p:nvSpPr>
        <p:spPr>
          <a:xfrm>
            <a:off x="393691" y="1600294"/>
            <a:ext cx="11271623" cy="365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300" algn="just">
              <a:spcAft>
                <a:spcPts val="800"/>
              </a:spcAft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Okres wczesnoszkolny zmiany w rozwoju psychospołecznym dziecka:</a:t>
            </a:r>
          </a:p>
          <a:p>
            <a:pPr marL="342900" lvl="0" indent="-342900" algn="just">
              <a:buSzPts val="1700"/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polepszenie umiejętności oceny rzeczywistych wydarzeń,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700"/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rozwinięcie zdolności do zapamiętywania,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700"/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zwiększenie zainteresowania wykonywanymi czynnościami, światem zewnętrznym, 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700"/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rozwój możliwości wyrażania siebie i swoich przeżyć poprzez twórczość,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700"/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rozwinięcie umiejętności kierowania swoim zachowaniem i uwagą, co sprzyja procesowi samodzielnego uczenia się (przy czym uwaga nie jest trwała), 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700"/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zwiększenie zdolności do panowania nad emocjami,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700"/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zwiększenie możliwości podejmowania wysiłku, wytrwałości w osiąganiu celu,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Obraz 1" descr="Obraz zawierający tekst, clipart&#10;&#10;Opis wygenerowany automatycznie">
            <a:extLst>
              <a:ext uri="{FF2B5EF4-FFF2-40B4-BE49-F238E27FC236}">
                <a16:creationId xmlns:a16="http://schemas.microsoft.com/office/drawing/2014/main" id="{82D52141-251E-4B8B-A0C1-EC7494A0E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3" y="6164859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3">
            <a:extLst>
              <a:ext uri="{FF2B5EF4-FFF2-40B4-BE49-F238E27FC236}">
                <a16:creationId xmlns:a16="http://schemas.microsoft.com/office/drawing/2014/main" id="{901A74F7-CCD7-4EE2-8591-A78193D84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22" y="6111465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4">
            <a:extLst>
              <a:ext uri="{FF2B5EF4-FFF2-40B4-BE49-F238E27FC236}">
                <a16:creationId xmlns:a16="http://schemas.microsoft.com/office/drawing/2014/main" id="{2DECD7B5-E2FD-48F6-B703-0BC89CA43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74" y="6140708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6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135C648-414D-455F-A9FA-E45391D0FEE5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15782EB-F65F-4697-B946-EE8C479D5467}"/>
              </a:ext>
            </a:extLst>
          </p:cNvPr>
          <p:cNvSpPr txBox="1"/>
          <p:nvPr/>
        </p:nvSpPr>
        <p:spPr>
          <a:xfrm>
            <a:off x="298414" y="1378585"/>
            <a:ext cx="1124008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700"/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zwiększenie zdolności do uwewnętrzniania nakazów i zakazów dorosłych (czyli przyjmowa­nia ich jako własnych), którzy są ich największymi autorytetami w tym wieku,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700"/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rozwój uczuć moralnych i świadomości społecznej, co przekłada się na to</a:t>
            </a:r>
            <a:r>
              <a:rPr lang="pl-PL" sz="2500">
                <a:effectLst/>
                <a:ea typeface="Calibri" panose="020F0502020204030204" pitchFamily="34" charset="0"/>
                <a:cs typeface="Merlo Neue"/>
              </a:rPr>
              <a:t>, </a:t>
            </a:r>
            <a:br>
              <a:rPr lang="pl-PL" sz="2500">
                <a:effectLst/>
                <a:ea typeface="Calibri" panose="020F0502020204030204" pitchFamily="34" charset="0"/>
                <a:cs typeface="Merlo Neue"/>
              </a:rPr>
            </a:br>
            <a:r>
              <a:rPr lang="pl-PL" sz="2500">
                <a:effectLst/>
                <a:ea typeface="Calibri" panose="020F0502020204030204" pitchFamily="34" charset="0"/>
                <a:cs typeface="Merlo Neue"/>
              </a:rPr>
              <a:t>że </a:t>
            </a: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w dziecku łatwiej jest wówczas wykształcić szacunek dla reguł społecznych, poszanowania zasady wzajemności oraz umiejętności myślenia o </a:t>
            </a:r>
            <a:r>
              <a:rPr lang="pl-PL" sz="2500">
                <a:effectLst/>
                <a:ea typeface="Calibri" panose="020F0502020204030204" pitchFamily="34" charset="0"/>
                <a:cs typeface="Merlo Neue"/>
              </a:rPr>
              <a:t>zachowaniu </a:t>
            </a:r>
            <a:br>
              <a:rPr lang="pl-PL" sz="2500">
                <a:effectLst/>
                <a:ea typeface="Calibri" panose="020F0502020204030204" pitchFamily="34" charset="0"/>
                <a:cs typeface="Merlo Neue"/>
              </a:rPr>
            </a:br>
            <a:r>
              <a:rPr lang="pl-PL" sz="2500">
                <a:effectLst/>
                <a:ea typeface="Calibri" panose="020F0502020204030204" pitchFamily="34" charset="0"/>
                <a:cs typeface="Merlo Neue"/>
              </a:rPr>
              <a:t>i </a:t>
            </a: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intencjach innych osób,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700"/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zwiększenie zdolności do refleksyjności,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700"/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zmniejszenie egocentryzmu na rzecz zdolności do przyjmowania perspektywy innych osób.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Obraz 1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A266E64-62FD-4BD7-990E-23BCA4280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3" y="6164859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3">
            <a:extLst>
              <a:ext uri="{FF2B5EF4-FFF2-40B4-BE49-F238E27FC236}">
                <a16:creationId xmlns:a16="http://schemas.microsoft.com/office/drawing/2014/main" id="{75EFDD0A-ECD7-449B-A2C0-D1598FD7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22" y="6111465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4">
            <a:extLst>
              <a:ext uri="{FF2B5EF4-FFF2-40B4-BE49-F238E27FC236}">
                <a16:creationId xmlns:a16="http://schemas.microsoft.com/office/drawing/2014/main" id="{1F1D96DD-2FCE-493D-A589-2D6459B7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74" y="6140708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2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22" y="-1582999"/>
            <a:ext cx="5078437" cy="718662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3130061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B2E9052-2E6A-4FE9-B8F7-97F4ECF4A9E4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pic>
        <p:nvPicPr>
          <p:cNvPr id="15" name="Obraz 1" descr="Obraz zawierający tekst, clipart&#10;&#10;Opis wygenerowany automatycznie">
            <a:extLst>
              <a:ext uri="{FF2B5EF4-FFF2-40B4-BE49-F238E27FC236}">
                <a16:creationId xmlns:a16="http://schemas.microsoft.com/office/drawing/2014/main" id="{24BE25E6-3998-4F71-AAFD-372A70F8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3" y="6164859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3">
            <a:extLst>
              <a:ext uri="{FF2B5EF4-FFF2-40B4-BE49-F238E27FC236}">
                <a16:creationId xmlns:a16="http://schemas.microsoft.com/office/drawing/2014/main" id="{2AE79DF7-8E11-43FD-A226-7431ED8D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22" y="6111465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4">
            <a:extLst>
              <a:ext uri="{FF2B5EF4-FFF2-40B4-BE49-F238E27FC236}">
                <a16:creationId xmlns:a16="http://schemas.microsoft.com/office/drawing/2014/main" id="{9EC8680B-9372-499E-97EF-C77F87C48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74" y="6140708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29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300</Words>
  <Application>Microsoft Office PowerPoint</Application>
  <PresentationFormat>Panoramiczny</PresentationFormat>
  <Paragraphs>21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MJS</dc:creator>
  <cp:lastModifiedBy>Marcin Jacek</cp:lastModifiedBy>
  <cp:revision>19</cp:revision>
  <dcterms:created xsi:type="dcterms:W3CDTF">2020-10-07T08:03:02Z</dcterms:created>
  <dcterms:modified xsi:type="dcterms:W3CDTF">2021-06-07T20:03:21Z</dcterms:modified>
</cp:coreProperties>
</file>